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3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37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3.xml" ContentType="application/vnd.openxmlformats-officedocument.presentationml.notesSlide+xml"/>
  <Override PartName="/ppt/theme/theme2.xml" ContentType="application/vnd.openxmlformats-officedocument.theme+xml"/>
  <Override PartName="/ppt/slides/slide24.xml" ContentType="application/vnd.openxmlformats-officedocument.presentationml.slide+xml"/>
  <Override PartName="/ppt/notesSlides/notesSlide17.xml" ContentType="application/vnd.openxmlformats-officedocument.presentationml.notes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28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22.xml" ContentType="application/vnd.openxmlformats-officedocument.presentationml.notesSlide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4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</p:sldIdLst>
  <p:sldSz cx="12192000" cy="6858000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notesMaster" Target="notesMasters/notesMaster1.xml"/><Relationship Id="rId42" Type="http://schemas.openxmlformats.org/officeDocument/2006/relationships/presProps" Target="presProps.xml" /><Relationship Id="rId43" Type="http://schemas.openxmlformats.org/officeDocument/2006/relationships/tableStyles" Target="tableStyles.xml" /><Relationship Id="rId4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ru-RU"/>
              <a:t>10/30/2013</a:t>
            </a:fld>
            <a:endParaRPr lang="ru-RU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 ?>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 ?>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 ?>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 ?>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 ?>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 ?>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 ?>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 ?>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 ?>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 ?>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 ?>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 ?>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 ?>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 ?>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 ?>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 ?>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 ?>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 ?>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4245965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778756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9226107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088FAF4-F449-8DFF-6831-D18317C326CF}" type="slidenum">
              <a:rPr lang="ru-RU"/>
              <a:t/>
            </a:fld>
            <a:endParaRPr lang="ru-RU"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119099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08524620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88469084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B7EDC4-5941-3FE3-18F5-EA24210FD5A0}" type="slidenum">
              <a:rPr lang="ru-RU"/>
              <a:t/>
            </a:fld>
            <a:endParaRPr lang="ru-RU"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962667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45134240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84913153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6B1AB3B-BFDC-A4CB-86EE-C917E0113DB5}" type="slidenum">
              <a:rPr lang="ru-RU"/>
              <a:t/>
            </a:fld>
            <a:endParaRPr lang="ru-RU"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0910061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6123942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14508099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4FE243E-38D6-0EAA-BD29-50F51D2EA85B}" type="slidenum">
              <a:rPr lang="ru-RU"/>
              <a:t/>
            </a:fld>
            <a:endParaRPr lang="ru-RU"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613242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40083161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0405163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8513156-AFB4-6B3A-38ED-B6B356B6F211}" type="slidenum">
              <a:rPr lang="ru-RU"/>
              <a:t/>
            </a:fld>
            <a:endParaRPr lang="ru-RU"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654387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77009307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76503869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83C7CAB-629B-7F16-F13C-A275D49552FA}" type="slidenum">
              <a:rPr lang="ru-RU"/>
              <a:t/>
            </a:fld>
            <a:endParaRPr lang="ru-RU"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007605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83816691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67055111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BBD4F91-3058-42E0-B089-5046A28DAE73}" type="slidenum">
              <a:rPr lang="ru-RU"/>
              <a:t/>
            </a:fld>
            <a:endParaRPr lang="ru-RU"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1239431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64392586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21260427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5859208-69DA-31DE-3EAF-33A6D1245349}" type="slidenum">
              <a:rPr lang="ru-RU"/>
              <a:t/>
            </a:fld>
            <a:endParaRPr lang="ru-RU"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61559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82801823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00292596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09B9D9D-72C8-FFED-1602-CA859C6E5B3E}" type="slidenum">
              <a:rPr lang="ru-RU"/>
              <a:t/>
            </a:fld>
            <a:endParaRPr lang="ru-RU"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683846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88776238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33776958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E7DA924-831C-3E9C-C1DE-DC3815F9E544}" type="slidenum">
              <a:rPr lang="ru-RU"/>
              <a:t/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081188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09042753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08547033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18E1E2E-4B95-9401-E2C8-19C08B89FF53}" type="slidenum">
              <a:rPr lang="ru-RU"/>
              <a:t/>
            </a:fld>
            <a:endParaRPr lang="ru-RU"/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976206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35965650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76087850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8E8DFC-5AFC-F397-5C08-D1D2AD0C2800}" type="slidenum">
              <a:rPr lang="ru-RU"/>
              <a:t/>
            </a:fld>
            <a:endParaRPr lang="ru-RU"/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9910463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9225021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205255534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709A3D5-EBFA-2537-9D0B-3EC4063AE96A}" type="slidenum">
              <a:rPr lang="ru-RU"/>
              <a:t/>
            </a:fld>
            <a:endParaRPr lang="ru-RU"/>
          </a:p>
        </p:txBody>
      </p:sp>
    </p:spTree>
  </p:cSld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7055595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68472954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15596406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22AFFA5-836A-61F5-0B28-660F34D6DE51}" type="slidenum">
              <a:rPr lang="ru-RU"/>
              <a:t/>
            </a:fld>
            <a:endParaRPr lang="ru-RU"/>
          </a:p>
        </p:txBody>
      </p:sp>
    </p:spTree>
  </p:cSld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929305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04679235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206613490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00DFCD1-728D-1F58-AC43-023A77E66DA7}" type="slidenum">
              <a:rPr lang="ru-RU"/>
              <a:t/>
            </a:fld>
            <a:endParaRPr lang="ru-RU"/>
          </a:p>
        </p:txBody>
      </p:sp>
    </p:spTree>
  </p:cSld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63600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94404654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61288014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C068294-937C-DB8D-8A2A-A0A3F9D5031A}" type="slidenum">
              <a:rPr lang="ru-RU"/>
              <a:t/>
            </a:fld>
            <a:endParaRPr lang="ru-RU"/>
          </a:p>
        </p:txBody>
      </p:sp>
    </p:spTree>
  </p:cSld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6258078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763290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62996644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8521D22-B5CC-DDE8-7FF7-CEA74086AF9F}" type="slidenum">
              <a:rPr lang="ru-RU"/>
              <a:t/>
            </a:fld>
            <a:endParaRPr lang="ru-RU"/>
          </a:p>
        </p:txBody>
      </p:sp>
    </p:spTree>
  </p:cSld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430893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93898967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83898611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735624-3A01-1979-318C-16F0B00009B9}" type="slidenum">
              <a:rPr lang="ru-RU"/>
              <a:t/>
            </a:fld>
            <a:endParaRPr lang="ru-RU"/>
          </a:p>
        </p:txBody>
      </p:sp>
    </p:spTree>
  </p:cSld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699623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6590534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67330904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5CB8933-1424-D5DB-9025-003F3F32DE96}" type="slidenum">
              <a:rPr lang="ru-RU"/>
              <a:t/>
            </a:fld>
            <a:endParaRPr lang="ru-RU"/>
          </a:p>
        </p:txBody>
      </p:sp>
    </p:spTree>
  </p:cSld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622261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89929888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57119552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2BDF64D-FD18-BD13-0491-D5045CEA3DF2}" type="slidenum">
              <a:rPr lang="ru-RU"/>
              <a:t/>
            </a:fld>
            <a:endParaRPr lang="ru-RU"/>
          </a:p>
        </p:txBody>
      </p:sp>
    </p:spTree>
  </p:cSld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7811656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55619173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70187917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30DA03-D782-873C-66CD-E68735A40B79}" type="slidenum">
              <a:rPr lang="ru-RU"/>
              <a:t/>
            </a:fld>
            <a:endParaRPr lang="ru-RU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404198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56020718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30777915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DF4044E-7365-8D9B-470E-4F9EC8AD4127}" type="slidenum">
              <a:rPr lang="ru-RU"/>
              <a:t/>
            </a:fld>
            <a:endParaRPr lang="ru-RU"/>
          </a:p>
        </p:txBody>
      </p:sp>
    </p:spTree>
  </p:cSld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531504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4248486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206907489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B73F32-FBEE-6D24-1715-E1890FEBE1DB}" type="slidenum">
              <a:rPr lang="ru-RU"/>
              <a:t/>
            </a:fld>
            <a:endParaRPr lang="ru-RU"/>
          </a:p>
        </p:txBody>
      </p:sp>
    </p:spTree>
  </p:cSld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215880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288823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40104775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DF6095E-34A3-E72B-3783-DDF5844B2346}" type="slidenum">
              <a:rPr lang="ru-RU"/>
              <a:t/>
            </a:fld>
            <a:endParaRPr lang="ru-RU"/>
          </a:p>
        </p:txBody>
      </p:sp>
    </p:spTree>
  </p:cSld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15756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4657634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37801166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3D668C-6B0E-4149-4220-128B7F2F02B3}" type="slidenum">
              <a:rPr lang="ru-RU"/>
              <a:t/>
            </a:fld>
            <a:endParaRPr lang="ru-RU"/>
          </a:p>
        </p:txBody>
      </p:sp>
    </p:spTree>
  </p:cSld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1688593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62818765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78918073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1A58F86-32A5-FA5E-55BE-A4B762B4AC71}" type="slidenum">
              <a:rPr lang="ru-RU"/>
              <a:t/>
            </a:fld>
            <a:endParaRPr lang="ru-RU"/>
          </a:p>
        </p:txBody>
      </p:sp>
    </p:spTree>
  </p:cSld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7769405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68950987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62914791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BE825BA-C40E-415E-E85A-A42CE764DD8A}" type="slidenum">
              <a:rPr lang="ru-RU"/>
              <a:t/>
            </a:fld>
            <a:endParaRPr lang="ru-RU"/>
          </a:p>
        </p:txBody>
      </p:sp>
    </p:spTree>
  </p:cSld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7910663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79263856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04401346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1BCD1AB-4853-3295-A85A-2DD1DAEAEDE3}" type="slidenum">
              <a:rPr lang="ru-RU"/>
              <a:t/>
            </a:fld>
            <a:endParaRPr lang="ru-RU"/>
          </a:p>
        </p:txBody>
      </p:sp>
    </p:spTree>
  </p:cSld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5746673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2790903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44407157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EE59CD1-2430-9296-728F-D373158864FE}" type="slidenum">
              <a:rPr lang="ru-RU"/>
              <a:t/>
            </a:fld>
            <a:endParaRPr lang="ru-RU"/>
          </a:p>
        </p:txBody>
      </p:sp>
    </p:spTree>
  </p:cSld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482318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12930102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488595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840DAFF-E73B-CF3E-D8C1-2942C6787A3D}" type="slidenum">
              <a:rPr lang="ru-RU"/>
              <a:t/>
            </a:fld>
            <a:endParaRPr lang="ru-RU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357853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90430349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24330369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2AA8DA-16B1-2293-FBB7-ED7BCDAAD9DE}" type="slidenum">
              <a:rPr lang="ru-RU"/>
              <a:t/>
            </a:fld>
            <a:endParaRPr lang="ru-RU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5536446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73191940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71321219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322B37-3CD0-2C93-4DBD-0F9A78E46802}" type="slidenum">
              <a:rPr lang="ru-RU"/>
              <a:t/>
            </a:fld>
            <a:endParaRPr lang="ru-RU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930365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86293470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202589423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551A93-463B-B5D4-BF68-AC22956700F2}" type="slidenum">
              <a:rPr lang="ru-RU"/>
              <a:t/>
            </a:fld>
            <a:endParaRPr lang="ru-RU"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4275538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5456016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79081312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C41828C-A380-9988-1DA1-6BEB6DDB4CA0}" type="slidenum">
              <a:rPr lang="ru-RU"/>
              <a:t/>
            </a:fld>
            <a:endParaRPr lang="ru-RU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515480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63968432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66251173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BEDE810-5B4E-000D-08D7-E442404C35BF}" type="slidenum">
              <a:rPr lang="ru-RU"/>
              <a:t/>
            </a:fld>
            <a:endParaRPr lang="ru-RU"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6420261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08141436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5349998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0339B44-760F-530C-20C2-398A97C1F3DC}" type="slidenum">
              <a:rPr lang="ru-RU"/>
              <a:t/>
            </a:fld>
            <a:endParaRPr lang="ru-RU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3999" y="1122363"/>
            <a:ext cx="9144000" cy="238759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4"/>
            <a:ext cx="2628900" cy="5811837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4"/>
            <a:ext cx="7734299" cy="581183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49" y="1709737"/>
            <a:ext cx="10515600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49" y="4589462"/>
            <a:ext cx="10515600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198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365124"/>
            <a:ext cx="10515600" cy="1325562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7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7" y="987424"/>
            <a:ext cx="6172200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4"/>
            <a:ext cx="6172200" cy="487362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4.pn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6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7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8.png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9.png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 flipH="0" flipV="0">
            <a:off x="1009327" y="3608508"/>
            <a:ext cx="5989759" cy="879230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/>
          <a:p>
            <a:pPr>
              <a:defRPr/>
            </a:pPr>
            <a:r>
              <a:rPr lang="ru-RU" sz="5600" b="1" i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анонимность</a:t>
            </a:r>
            <a:endParaRPr sz="7200" b="1" i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 flipH="0" flipV="0">
            <a:off x="6095999" y="6056557"/>
            <a:ext cx="5707672" cy="48272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Коваленко </a:t>
            </a:r>
            <a:r>
              <a:rPr lang="ru-RU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Геннадий </a:t>
            </a:r>
            <a:r>
              <a:rPr lang="ru-RU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Александрович</a:t>
            </a:r>
            <a:endParaRPr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sp>
        <p:nvSpPr>
          <p:cNvPr id="936073185" name="Title 1"/>
          <p:cNvSpPr>
            <a:spLocks noGrp="1"/>
          </p:cNvSpPr>
          <p:nvPr/>
        </p:nvSpPr>
        <p:spPr bwMode="auto">
          <a:xfrm flipH="0" flipV="0">
            <a:off x="771203" y="2674325"/>
            <a:ext cx="4249615" cy="851387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5600" b="1" i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Грокаем</a:t>
            </a:r>
            <a:endParaRPr sz="5600" b="1" i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pic>
        <p:nvPicPr>
          <p:cNvPr id="2023990822" name=""/>
          <p:cNvPicPr>
            <a:picLocks noChangeAspect="1"/>
          </p:cNvPicPr>
          <p:nvPr/>
        </p:nvPicPr>
        <p:blipFill>
          <a:blip r:embed="rId3"/>
          <a:srcRect l="34640" t="7034" r="35245" b="7299"/>
          <a:stretch/>
        </p:blipFill>
        <p:spPr bwMode="auto">
          <a:xfrm flipH="0" flipV="0">
            <a:off x="7318664" y="1516816"/>
            <a:ext cx="4149842" cy="3824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8726653" name="Subtitle 2"/>
          <p:cNvSpPr>
            <a:spLocks noGrp="1"/>
          </p:cNvSpPr>
          <p:nvPr/>
        </p:nvSpPr>
        <p:spPr bwMode="auto">
          <a:xfrm flipH="0" flipV="0">
            <a:off x="3156071" y="2472836"/>
            <a:ext cx="5879854" cy="170350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Сетевая анонимность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0311471" name="Subtitle 2"/>
          <p:cNvSpPr>
            <a:spLocks noGrp="1"/>
          </p:cNvSpPr>
          <p:nvPr/>
        </p:nvSpPr>
        <p:spPr bwMode="auto">
          <a:xfrm flipH="0" flipV="0">
            <a:off x="569711" y="696057"/>
            <a:ext cx="6115865" cy="55684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Сетевая анонимность базируется преимущественно на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криптографических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примитивах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Чаще всего риск перехода относительной деанонимизации в абсолютную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может контролироваться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за счёт выстраивания </a:t>
            </a:r>
            <a:r>
              <a:rPr lang="ru-RU" sz="2800" b="0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N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-ого количества промежуточных узлов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в цепочке маршрутизации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59881219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557355" y="1647824"/>
            <a:ext cx="5484441" cy="39946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2204430" name="Subtitle 2"/>
          <p:cNvSpPr>
            <a:spLocks noGrp="1"/>
          </p:cNvSpPr>
          <p:nvPr/>
        </p:nvSpPr>
        <p:spPr bwMode="auto">
          <a:xfrm flipH="0" flipV="0">
            <a:off x="4398028" y="714375"/>
            <a:ext cx="7784855" cy="578826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Сетевая анонимность, являясь подмножеством анонимности, приводит к появлению более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конкретных моделей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угроз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и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задач</a:t>
            </a:r>
            <a:endParaRPr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 отличие от классической анонимности, сетевая анонимность способна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формировать скрытые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(анонимные)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сети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Анонимные сети создают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благоприятные условия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для формирования и удержания определённо заданного уровня анонимата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72700231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80310" y="1648557"/>
            <a:ext cx="4017718" cy="4017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6598734" name="Subtitle 2"/>
          <p:cNvSpPr>
            <a:spLocks noGrp="1"/>
          </p:cNvSpPr>
          <p:nvPr/>
        </p:nvSpPr>
        <p:spPr bwMode="auto">
          <a:xfrm flipH="0" flipV="0">
            <a:off x="386538" y="498230"/>
            <a:ext cx="6337788" cy="586153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Скрытие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сетевого адреса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(IP) получателя часто является одной из форм анонимности для сопутствующего обхода блокировок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со стороны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провайдера связи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Скрытие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сетевого адреса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(IP) отправителя часто является одной из форм анонимности для сопутствующего обхода блокировок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со стороны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сервиса связи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46203446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82307" y="-566737"/>
            <a:ext cx="7991474" cy="7991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2737959" name="Subtitle 2"/>
          <p:cNvSpPr>
            <a:spLocks noGrp="1"/>
          </p:cNvSpPr>
          <p:nvPr/>
        </p:nvSpPr>
        <p:spPr bwMode="auto">
          <a:xfrm flipH="0" flipV="0">
            <a:off x="5515384" y="293076"/>
            <a:ext cx="6649182" cy="639274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3" indent="-394023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Государства становятся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внешними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и зачастую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глобальными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наблюдателями (получателями) всего генерируемого трафика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 целью противодействия глобальным наблюдателям создаются анонимные сети с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теоретически доказуемой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моделью</a:t>
            </a:r>
            <a:endParaRPr lang="ru-RU" sz="2800" b="0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При отсутствии глобальных наблюдателей применяются сети с более слабой моделью угроз на базе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принципа федеративности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35549307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29438" y="942608"/>
            <a:ext cx="4621090" cy="4621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0450677" name="Subtitle 2"/>
          <p:cNvSpPr>
            <a:spLocks noGrp="1"/>
          </p:cNvSpPr>
          <p:nvPr/>
        </p:nvSpPr>
        <p:spPr bwMode="auto">
          <a:xfrm flipH="0" flipV="0">
            <a:off x="3156071" y="2830784"/>
            <a:ext cx="5879854" cy="9242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Термины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8831224" name="Subtitle 2"/>
          <p:cNvSpPr>
            <a:spLocks noGrp="1"/>
          </p:cNvSpPr>
          <p:nvPr/>
        </p:nvSpPr>
        <p:spPr bwMode="auto">
          <a:xfrm flipH="0" flipV="0">
            <a:off x="961609" y="1410432"/>
            <a:ext cx="5726082" cy="443278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Мощность анонимности |A|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количество 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узлов, выстроенных в цепочку и участвующих в маршрутизации информации от отправителя до получателя, при этом, не будучи никак связанными между собой общими целями и интересами</a:t>
            </a:r>
            <a:endParaRPr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sp>
        <p:nvSpPr>
          <p:cNvPr id="1303917190" name=""/>
          <p:cNvSpPr txBox="1"/>
          <p:nvPr/>
        </p:nvSpPr>
        <p:spPr bwMode="auto">
          <a:xfrm flipH="0" flipV="0">
            <a:off x="7072355" y="1179418"/>
            <a:ext cx="4836489" cy="466379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30000" b="1" i="0">
                <a:solidFill>
                  <a:schemeClr val="bg1"/>
                </a:solidFill>
                <a:latin typeface="Standard Symbols PS"/>
                <a:ea typeface="Standard Symbols PS"/>
                <a:cs typeface="Standard Symbols PS"/>
              </a:rPr>
              <a:t>|A|</a:t>
            </a:r>
            <a:endParaRPr sz="7200" b="1" i="0">
              <a:solidFill>
                <a:schemeClr val="bg1"/>
              </a:solidFill>
              <a:latin typeface="Standard Symbols PS"/>
              <a:cs typeface="Standard Symbols P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5733851" name="Subtitle 2"/>
          <p:cNvSpPr>
            <a:spLocks noGrp="1"/>
          </p:cNvSpPr>
          <p:nvPr/>
        </p:nvSpPr>
        <p:spPr bwMode="auto">
          <a:xfrm flipH="0" flipV="0">
            <a:off x="5203990" y="2253027"/>
            <a:ext cx="6209567" cy="258274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Мощность доверия |T|</a:t>
            </a:r>
            <a:r>
              <a:rPr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количество узлов, участвующих в хранении или передаче информации, представленной дли них в открытом виде</a:t>
            </a:r>
            <a:endParaRPr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sp>
        <p:nvSpPr>
          <p:cNvPr id="377876923" name=""/>
          <p:cNvSpPr txBox="1"/>
          <p:nvPr/>
        </p:nvSpPr>
        <p:spPr bwMode="auto">
          <a:xfrm flipH="0" flipV="0">
            <a:off x="679614" y="1179418"/>
            <a:ext cx="4837568" cy="466379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30000" b="1" i="0">
                <a:solidFill>
                  <a:schemeClr val="bg1"/>
                </a:solidFill>
                <a:latin typeface="Standard Symbols PS"/>
                <a:ea typeface="Standard Symbols PS"/>
                <a:cs typeface="Standard Symbols PS"/>
              </a:rPr>
              <a:t>|T|</a:t>
            </a:r>
            <a:endParaRPr sz="7200" b="1" i="0">
              <a:solidFill>
                <a:schemeClr val="bg1"/>
              </a:solidFill>
              <a:latin typeface="Standard Symbols PS"/>
              <a:cs typeface="Standard Symbols P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706502" name="Subtitle 2"/>
          <p:cNvSpPr>
            <a:spLocks noGrp="1"/>
          </p:cNvSpPr>
          <p:nvPr/>
        </p:nvSpPr>
        <p:spPr bwMode="auto">
          <a:xfrm flipH="0" flipV="0">
            <a:off x="961609" y="1373797"/>
            <a:ext cx="10451947" cy="446942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Вид данных {D}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= M (мономорфный) | P (полиморфный)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endParaRPr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Полиморфизм информации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—</a:t>
            </a:r>
            <a:r>
              <a:rPr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свойство изменчивости передаваемого объекта при множественной маршрутизации несколькими субъектами сети, разграничивающее связь субъектов посредством анализа объекта</a:t>
            </a:r>
            <a:endParaRPr sz="280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Мономорфизм информации</a:t>
            </a:r>
            <a:r>
              <a:rPr lang="ru-RU" sz="280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свойство неизменчивости передаваемого объекта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8105039" name="Subtitle 2"/>
          <p:cNvSpPr>
            <a:spLocks noGrp="1"/>
          </p:cNvSpPr>
          <p:nvPr/>
        </p:nvSpPr>
        <p:spPr bwMode="auto">
          <a:xfrm flipH="0" flipV="0">
            <a:off x="961609" y="2088171"/>
            <a:ext cx="9975696" cy="375504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Система {S}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= P (одноранговая) | M (многоранговая) | H (гибридная)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Одноранговая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— равноправные системы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Многоранговая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— централизованные сервисы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Гибридные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— системы, сочетающие в себе качества одноранговых и многоранговых систем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3416302" name="Subtitle 2"/>
          <p:cNvSpPr>
            <a:spLocks noGrp="1"/>
          </p:cNvSpPr>
          <p:nvPr/>
        </p:nvSpPr>
        <p:spPr bwMode="auto">
          <a:xfrm flipH="0" flipV="0">
            <a:off x="1621036" y="2766675"/>
            <a:ext cx="8949926" cy="170274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8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0" strike="noStrike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Анонимность во многом пересекается с безопасностью данных, потому как это есть </a:t>
            </a:r>
            <a:r>
              <a:rPr lang="ru-RU" sz="2800" b="1" strike="noStrike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безопасность метаданных</a:t>
            </a:r>
            <a:r>
              <a:rPr lang="ru-RU" sz="2800" b="0" strike="noStrike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связей между отправлением и получением</a:t>
            </a:r>
            <a:endParaRPr sz="2800" b="0" strike="noStrike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9773408" name="Subtitle 2"/>
          <p:cNvSpPr>
            <a:spLocks noGrp="1"/>
          </p:cNvSpPr>
          <p:nvPr/>
        </p:nvSpPr>
        <p:spPr bwMode="auto">
          <a:xfrm flipH="0" flipV="0">
            <a:off x="961609" y="2088171"/>
            <a:ext cx="9975696" cy="375504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Идентификация {I}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=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N (сетевая) | C (криптографическая)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Криптографическая идентификация выстраивается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поверх сетевой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и способна моделировать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собственную логику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маршрутизации поверх последней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6209051" name="Subtitle 2"/>
          <p:cNvSpPr>
            <a:spLocks noGrp="1"/>
          </p:cNvSpPr>
          <p:nvPr/>
        </p:nvSpPr>
        <p:spPr bwMode="auto">
          <a:xfrm flipH="0" flipV="0">
            <a:off x="961609" y="1703509"/>
            <a:ext cx="9975696" cy="413970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Система коммуникации {C}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=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R (маршрутизация) | P (платформа)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Платформа связи определяется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конечной логикой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сети / приложения, логикой исполнения итоговых целей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Маршрутизация определяется способом транспортировки информации от субъекта к платформе связи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4968266" name="Subtitle 2"/>
          <p:cNvSpPr>
            <a:spLocks noGrp="1"/>
          </p:cNvSpPr>
          <p:nvPr/>
        </p:nvSpPr>
        <p:spPr bwMode="auto">
          <a:xfrm flipH="0" flipV="0">
            <a:off x="2236586" y="2494817"/>
            <a:ext cx="7711586" cy="186836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Развитие анонимности </a:t>
            </a:r>
            <a:r>
              <a:rPr lang="ru-RU" sz="5600" b="1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v1</a:t>
            </a:r>
            <a:endParaRPr lang="ru-RU" sz="56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7377163" name="Subtitle 2"/>
          <p:cNvSpPr>
            <a:spLocks noGrp="1"/>
          </p:cNvSpPr>
          <p:nvPr/>
        </p:nvSpPr>
        <p:spPr bwMode="auto">
          <a:xfrm flipH="0" flipV="0">
            <a:off x="613583" y="1139336"/>
            <a:ext cx="10964832" cy="216144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Первая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её отсутствие в лице прямой связи между отправителем и получателем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|A|=0,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</a:t>
            </a:r>
            <a:r>
              <a:rPr lang="ru-RU" sz="2800" b="1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1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{D}=M,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{S}=P,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{I}=N,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{C}=P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28211242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55048" y="3654668"/>
            <a:ext cx="4867274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0571407" name="Subtitle 2"/>
          <p:cNvSpPr>
            <a:spLocks noGrp="1"/>
          </p:cNvSpPr>
          <p:nvPr/>
        </p:nvSpPr>
        <p:spPr bwMode="auto">
          <a:xfrm flipH="0" flipV="0">
            <a:off x="1049581" y="3645144"/>
            <a:ext cx="10092836" cy="221639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Вторая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формирование централизованного / промежуточного узла, устанавливающего связь между отправителем и получателем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|A|=1,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|T|&gt;=2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{I}=N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{C}=P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07463251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781299" y="960559"/>
            <a:ext cx="6629400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3676069" name="Subtitle 2"/>
          <p:cNvSpPr>
            <a:spLocks noGrp="1"/>
          </p:cNvSpPr>
          <p:nvPr/>
        </p:nvSpPr>
        <p:spPr bwMode="auto">
          <a:xfrm flipH="0" flipV="0">
            <a:off x="609233" y="1135672"/>
            <a:ext cx="10770576" cy="18866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Третья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использование ретрансляторов (proxy серверов) в </a:t>
            </a:r>
            <a:r>
              <a:rPr lang="ru-RU" sz="2800" b="0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-ом количестве между отправителем и получателем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lim|A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sz="2800" b="1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→С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|T|&gt;=1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{S}=H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{I}=N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{C}=R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85881484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65384" y="3516922"/>
            <a:ext cx="9058275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3420999" name="Subtitle 2"/>
          <p:cNvSpPr>
            <a:spLocks noGrp="1"/>
          </p:cNvSpPr>
          <p:nvPr/>
        </p:nvSpPr>
        <p:spPr bwMode="auto">
          <a:xfrm flipH="0" flipV="0">
            <a:off x="624663" y="3507031"/>
            <a:ext cx="10843845" cy="199658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Четвёртая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использование туннелирования (VPN сервисов) в </a:t>
            </a:r>
            <a:r>
              <a:rPr lang="ru-RU" sz="2800" b="0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-ом количестве между отправителем и получателем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lim|A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→С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|T|&gt;=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1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{D}=P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{S}=H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{I}=N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{C}=R</a:t>
            </a: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42950190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17448" y="937846"/>
            <a:ext cx="9058275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9494522" name="Subtitle 2"/>
          <p:cNvSpPr>
            <a:spLocks noGrp="1"/>
          </p:cNvSpPr>
          <p:nvPr/>
        </p:nvSpPr>
        <p:spPr bwMode="auto">
          <a:xfrm flipH="0" flipV="0">
            <a:off x="20192" y="1245576"/>
            <a:ext cx="12162692" cy="190499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Пятая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замена сетевой идентификации криптографической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c динамичным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количеством маршрутизирующих узлов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= </a:t>
            </a:r>
            <a:r>
              <a:rPr lang="ru-RU" sz="2800" b="0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N</a:t>
            </a:r>
            <a:endParaRPr lang="ru-RU" sz="2800" b="1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0&lt;=|A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&lt;N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</a:t>
            </a:r>
            <a:r>
              <a:rPr lang="ru-RU" sz="2800" b="1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1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{S}=(P|H)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{I}=C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{C}=P</a:t>
            </a: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41576703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2451" y="3571875"/>
            <a:ext cx="6686550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8801650" name="Subtitle 2"/>
          <p:cNvSpPr>
            <a:spLocks noGrp="1"/>
          </p:cNvSpPr>
          <p:nvPr/>
        </p:nvSpPr>
        <p:spPr bwMode="auto">
          <a:xfrm flipH="0" flipV="0">
            <a:off x="56826" y="3681778"/>
            <a:ext cx="12181009" cy="219807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Шестая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композиция четвёртой (множественное шифрование) и пятой (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криптографическая идентификация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) стадий 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(1&lt;=|A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&lt;N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|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lim|A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→C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),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|T|&gt;=1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{D}=P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{S}=(P|H)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{I}=C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{C}=R</a:t>
            </a: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80929509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2399" y="1221396"/>
            <a:ext cx="11887200" cy="2152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2174311" name="Subtitle 2"/>
          <p:cNvSpPr>
            <a:spLocks noGrp="1"/>
          </p:cNvSpPr>
          <p:nvPr/>
        </p:nvSpPr>
        <p:spPr bwMode="auto">
          <a:xfrm flipH="0" flipV="0">
            <a:off x="2236586" y="2494815"/>
            <a:ext cx="7711585" cy="186836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Развитие анонимности </a:t>
            </a:r>
            <a:r>
              <a:rPr lang="ru-RU" sz="5600" b="1" i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v2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0636083" name="Subtitle 2"/>
          <p:cNvSpPr>
            <a:spLocks noGrp="1"/>
          </p:cNvSpPr>
          <p:nvPr/>
        </p:nvSpPr>
        <p:spPr bwMode="auto">
          <a:xfrm flipH="0" flipV="0">
            <a:off x="3156071" y="2830785"/>
            <a:ext cx="5879855" cy="9242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Определение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6007821" name="Subtitle 2"/>
          <p:cNvSpPr>
            <a:spLocks noGrp="1"/>
          </p:cNvSpPr>
          <p:nvPr/>
        </p:nvSpPr>
        <p:spPr bwMode="auto">
          <a:xfrm flipH="0" flipV="0">
            <a:off x="833388" y="2797052"/>
            <a:ext cx="10396995" cy="147088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Второй вектор развития определяется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переходом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децентрализованных систем с платформ связи на маршрутизирующий характер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8261936" name="Subtitle 2"/>
          <p:cNvSpPr>
            <a:spLocks noGrp="1"/>
          </p:cNvSpPr>
          <p:nvPr/>
        </p:nvSpPr>
        <p:spPr bwMode="auto">
          <a:xfrm flipH="0" flipV="0">
            <a:off x="606345" y="1978268"/>
            <a:ext cx="10825528" cy="360850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Первая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^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формирование сети без промежуточных узлов с сильной зависимостью к создаваемому трафику</a:t>
            </a:r>
            <a:endParaRPr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lim|A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 i="1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→N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-1,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|T|=N-1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{D}=P,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{S}=P,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{I}=N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{C}=R</a:t>
            </a:r>
            <a:endParaRPr sz="2800"/>
          </a:p>
          <a:p>
            <a:pPr marL="394023" indent="-394023" algn="l">
              <a:buFont typeface="Arial"/>
              <a:buChar char="–"/>
              <a:defRPr/>
            </a:pPr>
            <a:endParaRPr sz="2800" b="1" i="0" u="none" strike="noStrike" cap="none" spc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394023" indent="-394023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 первой^ стадии анонимности могут быть отнесены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DC-сети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(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dining cryptographers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) — сети на базе проблемы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обедающих криптографов</a:t>
            </a:r>
            <a:endParaRPr sz="2800" b="1" i="0" u="none" strike="noStrike" cap="none" spc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2725316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1474" y="600075"/>
            <a:ext cx="11449049" cy="5657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9925276" name="Subtitle 2"/>
          <p:cNvSpPr>
            <a:spLocks noGrp="1"/>
          </p:cNvSpPr>
          <p:nvPr/>
        </p:nvSpPr>
        <p:spPr bwMode="auto">
          <a:xfrm flipH="0" flipV="0">
            <a:off x="752884" y="1904999"/>
            <a:ext cx="10770576" cy="368177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Пятая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^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стадия анонимности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— формирование сети с локальным свойством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генерации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трафика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по периоду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0&lt;=|A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&lt;N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|T|&gt;=1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{D}=M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{S}=P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{I}=C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{C}=R</a:t>
            </a: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3" indent="-394023" algn="l">
              <a:buFont typeface="Arial"/>
              <a:buChar char="–"/>
              <a:defRPr/>
            </a:pP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83008" indent="-383008" algn="l">
              <a:buFont typeface="Arial"/>
              <a:buChar char="•"/>
              <a:defRPr/>
            </a:pP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 пятой^ стадии анонимности могут быть отнесены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QB-сети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(queue based) — сети на базе проблемы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очередей</a:t>
            </a:r>
            <a:endParaRPr lang="ru-RU" sz="2800" b="1" i="0" u="none" strike="noStrike" cap="none" spc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6134798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42474" y="374237"/>
            <a:ext cx="11507050" cy="5999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3893348" name="Subtitle 2"/>
          <p:cNvSpPr>
            <a:spLocks noGrp="1"/>
          </p:cNvSpPr>
          <p:nvPr/>
        </p:nvSpPr>
        <p:spPr bwMode="auto">
          <a:xfrm flipH="0" flipV="0">
            <a:off x="888340" y="494566"/>
            <a:ext cx="9975696" cy="307730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 классическом (первом)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векторе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развития на шестой стадии анонимности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также 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могут существовать</a:t>
            </a:r>
            <a:r>
              <a:rPr lang="ru-RU" sz="2800" b="0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сети с теоретически доказуемой моделью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</a:t>
            </a:r>
            <a:endParaRPr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1" indent="-394021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К таким представителям относятся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EI-</a:t>
            </a:r>
            <a:r>
              <a:rPr lang="ru-RU" sz="2800" b="1" i="0" u="none" strike="noStrike" cap="none" spc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сети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(entropy increase) — сети на базе проблемы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увеличения энтропии</a:t>
            </a:r>
            <a:endParaRPr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80701515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385355" y="3564806"/>
            <a:ext cx="8981665" cy="3014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32620068" name="Subtitle 2"/>
          <p:cNvSpPr>
            <a:spLocks noGrp="1"/>
          </p:cNvSpPr>
          <p:nvPr/>
        </p:nvSpPr>
        <p:spPr bwMode="auto">
          <a:xfrm flipH="0" flipV="0">
            <a:off x="2240206" y="2897797"/>
            <a:ext cx="7711585" cy="9341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Заключение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97297468" name="Subtitle 2"/>
          <p:cNvSpPr>
            <a:spLocks noGrp="1"/>
          </p:cNvSpPr>
          <p:nvPr/>
        </p:nvSpPr>
        <p:spPr bwMode="auto">
          <a:xfrm flipH="0" flipV="0">
            <a:off x="668533" y="1129869"/>
            <a:ext cx="3370383" cy="64690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36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Литература</a:t>
            </a:r>
            <a:endParaRPr sz="36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sp>
        <p:nvSpPr>
          <p:cNvPr id="219674537" name="Subtitle 2"/>
          <p:cNvSpPr>
            <a:spLocks noGrp="1"/>
          </p:cNvSpPr>
          <p:nvPr/>
        </p:nvSpPr>
        <p:spPr bwMode="auto">
          <a:xfrm flipH="0" flipV="0">
            <a:off x="668533" y="2393762"/>
            <a:ext cx="9829154" cy="220387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>
            <a:lvl1pPr marL="0" indent="0" algn="ctr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6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0" indent="-394020" algn="l">
              <a:buFont typeface="Arial"/>
              <a:buAutoNum type="arabicPeriod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Теория строения скрытых систем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0" indent="-394020" algn="l">
              <a:buFont typeface="Arial"/>
              <a:buAutoNum type="arabicPeriod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Монолитный криптографический протокол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0" indent="-394020" algn="l">
              <a:buFont typeface="Arial"/>
              <a:buAutoNum type="arabicPeriod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Абстрактные анонимные сети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0" indent="-394020" algn="l">
              <a:buFont typeface="Arial"/>
              <a:buAutoNum type="arabicPeriod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Децентрализованный протокол обмена ключами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4131" name="Subtitle 2"/>
          <p:cNvSpPr>
            <a:spLocks noGrp="1"/>
          </p:cNvSpPr>
          <p:nvPr/>
        </p:nvSpPr>
        <p:spPr bwMode="auto">
          <a:xfrm flipH="0" flipV="0">
            <a:off x="642980" y="1795096"/>
            <a:ext cx="6447692" cy="390158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Любая анонимность сводится к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сокрытию связей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между отправителем и получателем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Отправитель и получатель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не всегда обязаны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быть анонимны друг к другу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Анонимность может существовать в любой среде, где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больше чем одна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связь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167054592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760961" y="1152363"/>
            <a:ext cx="5187051" cy="51870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166655" name="Subtitle 2"/>
          <p:cNvSpPr>
            <a:spLocks noGrp="1"/>
          </p:cNvSpPr>
          <p:nvPr/>
        </p:nvSpPr>
        <p:spPr bwMode="auto">
          <a:xfrm flipH="0" flipV="0">
            <a:off x="5423797" y="1355480"/>
            <a:ext cx="6301153" cy="463427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Под связью следует понимать не только явные случаи отправления информации, но также и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неявные случаи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её получения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Наблюдатели трафика</a:t>
            </a: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 аналогично начинают формировать связь с отправителем, становясь получателями факта появления информации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pic>
        <p:nvPicPr>
          <p:cNvPr id="138708618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285749" y="1153990"/>
            <a:ext cx="6381749" cy="4648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878622" name="Subtitle 2"/>
          <p:cNvSpPr>
            <a:spLocks noGrp="1"/>
          </p:cNvSpPr>
          <p:nvPr/>
        </p:nvSpPr>
        <p:spPr bwMode="auto">
          <a:xfrm flipH="0" flipV="0">
            <a:off x="569711" y="677739"/>
            <a:ext cx="6777403" cy="567836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В некоторых системах для формирования анонимности становится необходим фактор </a:t>
            </a: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относительной деанонимизации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Данный фактор носит </a:t>
            </a: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роль доверия</a:t>
            </a: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, где все связи, или только их часть, перестают быть анонимными для ограниченного круга лиц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Рамки</a:t>
            </a: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 заданного круга</a:t>
            </a: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 лиц</a:t>
            </a: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 определяют различие между относительной и </a:t>
            </a:r>
            <a:r>
              <a:rPr lang="ru-RU" sz="2800" b="1">
                <a:solidFill>
                  <a:schemeClr val="bg1"/>
                </a:solidFill>
                <a:latin typeface="DejaVu Serif"/>
                <a:cs typeface="DejaVu Serif"/>
              </a:rPr>
              <a:t>абсолютной </a:t>
            </a:r>
            <a:r>
              <a:rPr lang="ru-RU" sz="2800" b="0">
                <a:solidFill>
                  <a:schemeClr val="bg1"/>
                </a:solidFill>
                <a:latin typeface="DejaVu Serif"/>
                <a:cs typeface="DejaVu Serif"/>
              </a:rPr>
              <a:t>деанонимизацией</a:t>
            </a:r>
            <a:endParaRPr lang="ru-RU" sz="2800" b="0">
              <a:solidFill>
                <a:schemeClr val="bg1"/>
              </a:solidFill>
              <a:latin typeface="DejaVu Serif"/>
              <a:cs typeface="DejaVu Serif"/>
            </a:endParaRPr>
          </a:p>
        </p:txBody>
      </p:sp>
      <p:pic>
        <p:nvPicPr>
          <p:cNvPr id="160000755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484422" y="1870562"/>
            <a:ext cx="4724949" cy="3441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5136039" name="Subtitle 2"/>
          <p:cNvSpPr>
            <a:spLocks noGrp="1"/>
          </p:cNvSpPr>
          <p:nvPr/>
        </p:nvSpPr>
        <p:spPr bwMode="auto">
          <a:xfrm flipH="0" flipV="0">
            <a:off x="3156071" y="2830784"/>
            <a:ext cx="5879854" cy="9242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56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Примеры</a:t>
            </a:r>
            <a:endParaRPr sz="5600" b="1">
              <a:solidFill>
                <a:schemeClr val="bg1"/>
              </a:solidFill>
              <a:latin typeface="DejaVu Serif"/>
              <a:cs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2712476" name="Subtitle 2"/>
          <p:cNvSpPr>
            <a:spLocks noGrp="1"/>
          </p:cNvSpPr>
          <p:nvPr/>
        </p:nvSpPr>
        <p:spPr bwMode="auto">
          <a:xfrm flipH="0" flipV="0">
            <a:off x="613581" y="787644"/>
            <a:ext cx="6293918" cy="545855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Преступник, совершивший своё действие, становится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анонимным отправителем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информации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Общество в таком случае становится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получателем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данной информации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Сам факт получения информации может быть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побочным эффектом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действия преступника, что не отменяет наличие получателей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9624008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806586" y="1192822"/>
            <a:ext cx="6381749" cy="4648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09020239" name="Subtitle 2"/>
          <p:cNvSpPr>
            <a:spLocks noGrp="1"/>
          </p:cNvSpPr>
          <p:nvPr/>
        </p:nvSpPr>
        <p:spPr bwMode="auto">
          <a:xfrm flipH="0" flipV="0">
            <a:off x="4892595" y="910370"/>
            <a:ext cx="6887307" cy="514716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997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497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У преступника мог быть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сообщник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, являющийся одним из получателей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в обществе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Целью сообщника становится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ретрансляция 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истинных целей (сообщений) преступника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  <a:p>
            <a:pPr marL="394022" indent="-394022" algn="l">
              <a:buFont typeface="Arial"/>
              <a:buChar char="•"/>
              <a:defRPr/>
            </a:pP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Преступник не анонимен для сообщника, что свидетельствует об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относительной</a:t>
            </a:r>
            <a:r>
              <a:rPr lang="ru-RU" sz="2800" b="0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 его деанонимизации, предотвращающей деанонимизацию </a:t>
            </a:r>
            <a:r>
              <a:rPr lang="ru-RU" sz="2800" b="1">
                <a:solidFill>
                  <a:schemeClr val="bg1"/>
                </a:solidFill>
                <a:latin typeface="DejaVu Serif"/>
                <a:ea typeface="DejaVu Serif"/>
                <a:cs typeface="DejaVu Serif"/>
              </a:rPr>
              <a:t>абсолютную</a:t>
            </a:r>
            <a:endParaRPr lang="ru-RU" sz="2800" b="0">
              <a:solidFill>
                <a:schemeClr val="bg1"/>
              </a:solidFill>
              <a:latin typeface="DejaVu Serif"/>
              <a:ea typeface="DejaVu Serif"/>
              <a:cs typeface="DejaVu Serif"/>
            </a:endParaRPr>
          </a:p>
        </p:txBody>
      </p:sp>
      <p:pic>
        <p:nvPicPr>
          <p:cNvPr id="90228400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-821418" y="964772"/>
            <a:ext cx="6917418" cy="50383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ONLYOFFICE/7.5.0.127</Application>
  <DocSecurity>0</DocSecurity>
  <PresentationFormat>Widescreen</PresentationFormat>
  <Paragraphs>0</Paragraphs>
  <Slides>37</Slides>
  <Notes>37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18</cp:revision>
  <dcterms:modified xsi:type="dcterms:W3CDTF">2024-01-07T12:19:37Z</dcterms:modified>
  <cp:category/>
  <cp:contentStatus/>
  <cp:version/>
</cp:coreProperties>
</file>